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0" r:id="rId3"/>
    <p:sldId id="257" r:id="rId4"/>
    <p:sldId id="258" r:id="rId5"/>
    <p:sldId id="259" r:id="rId6"/>
    <p:sldId id="260" r:id="rId7"/>
    <p:sldId id="268" r:id="rId8"/>
    <p:sldId id="261" r:id="rId9"/>
    <p:sldId id="269" r:id="rId10"/>
    <p:sldId id="262" r:id="rId11"/>
    <p:sldId id="263"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19" autoAdjust="0"/>
    <p:restoredTop sz="65530" autoAdjust="0"/>
  </p:normalViewPr>
  <p:slideViewPr>
    <p:cSldViewPr snapToGrid="0">
      <p:cViewPr varScale="1">
        <p:scale>
          <a:sx n="46" d="100"/>
          <a:sy n="46" d="100"/>
        </p:scale>
        <p:origin x="-1674"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935B9D-7798-4078-A94C-ADF36AE5382A}" type="datetimeFigureOut">
              <a:rPr lang="en-US" smtClean="0"/>
              <a:pPr/>
              <a:t>5/21/2020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100BEA-00B4-41E3-8559-EB5507799318}" type="slidenum">
              <a:rPr lang="en-US" smtClean="0"/>
              <a:pPr/>
              <a:t>‹#›</a:t>
            </a:fld>
            <a:endParaRPr lang="en-US" dirty="0"/>
          </a:p>
        </p:txBody>
      </p:sp>
    </p:spTree>
    <p:extLst>
      <p:ext uri="{BB962C8B-B14F-4D97-AF65-F5344CB8AC3E}">
        <p14:creationId xmlns="" xmlns:p14="http://schemas.microsoft.com/office/powerpoint/2010/main" val="3278973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 presentation is Concerned about presentation of healthcare related infections which will</a:t>
            </a:r>
            <a:r>
              <a:rPr lang="en-US" baseline="0" dirty="0" smtClean="0"/>
              <a:t> be presented to the relevant stakeholders. Again, the presentation will take into consideration comparing of quality measures and benchmark scores among the five elements from 2011 to 2015. The first measure will be conducted in  </a:t>
            </a:r>
            <a:r>
              <a:rPr lang="en-US" dirty="0" smtClean="0"/>
              <a:t>Surgical Site</a:t>
            </a:r>
            <a:r>
              <a:rPr lang="en-US" baseline="0" dirty="0" smtClean="0"/>
              <a:t> to measure</a:t>
            </a:r>
            <a:r>
              <a:rPr lang="en-US" dirty="0" smtClean="0"/>
              <a:t> Infection from colon surgery (SSI: Colon). The second measure be done at Central line</a:t>
            </a:r>
            <a:r>
              <a:rPr lang="en-US" baseline="0" dirty="0" smtClean="0"/>
              <a:t> to measure </a:t>
            </a:r>
            <a:r>
              <a:rPr lang="en-US" dirty="0" smtClean="0"/>
              <a:t>associated blood stream infections (CLABSI). The third</a:t>
            </a:r>
            <a:r>
              <a:rPr lang="en-US" baseline="0" dirty="0" smtClean="0"/>
              <a:t> measure will be conducted at </a:t>
            </a:r>
            <a:r>
              <a:rPr lang="en-US" dirty="0" smtClean="0"/>
              <a:t>Catheter</a:t>
            </a:r>
            <a:r>
              <a:rPr lang="en-US" baseline="0" dirty="0" smtClean="0"/>
              <a:t> to aid in resolving issues related to </a:t>
            </a:r>
            <a:r>
              <a:rPr lang="en-US" dirty="0" smtClean="0"/>
              <a:t>Associated Urinary Tract Infections (CAUTI). Importantly</a:t>
            </a:r>
            <a:r>
              <a:rPr lang="en-US" baseline="0" dirty="0" smtClean="0"/>
              <a:t>, </a:t>
            </a:r>
            <a:r>
              <a:rPr lang="en-US" dirty="0" smtClean="0"/>
              <a:t>Infection from abdominal hysterectomy (SSI: Hysterectomy) from</a:t>
            </a:r>
            <a:r>
              <a:rPr lang="en-US" baseline="0" dirty="0" smtClean="0"/>
              <a:t> surgical sites will also be considered</a:t>
            </a: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2</a:t>
            </a:fld>
            <a:endParaRPr lang="en-US" dirty="0"/>
          </a:p>
        </p:txBody>
      </p:sp>
    </p:spTree>
    <p:extLst>
      <p:ext uri="{BB962C8B-B14F-4D97-AF65-F5344CB8AC3E}">
        <p14:creationId xmlns="" xmlns:p14="http://schemas.microsoft.com/office/powerpoint/2010/main" val="3166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score on Surgical Site- Infection from colony surgery improved significantly from 2011 to 2015, suggesting that there was a definite change in medical procedures utilized.  </a:t>
            </a:r>
          </a:p>
          <a:p>
            <a:r>
              <a:rPr lang="en-US" sz="1200" kern="1200" dirty="0" smtClean="0">
                <a:solidFill>
                  <a:schemeClr val="tx1"/>
                </a:solidFill>
                <a:effectLst/>
                <a:latin typeface="+mn-lt"/>
                <a:ea typeface="+mn-ea"/>
                <a:cs typeface="+mn-cs"/>
              </a:rPr>
              <a:t>Central line-associated bloodstream infections also reduced over the examination period. The decisive score on blood infections explains that the healthcare facility emphasized more on treatment procedures to the ever-improving treatment score.    </a:t>
            </a:r>
          </a:p>
          <a:p>
            <a:r>
              <a:rPr lang="en-US" sz="1200" kern="1200" dirty="0" smtClean="0">
                <a:solidFill>
                  <a:schemeClr val="tx1"/>
                </a:solidFill>
                <a:effectLst/>
                <a:latin typeface="+mn-lt"/>
                <a:ea typeface="+mn-ea"/>
                <a:cs typeface="+mn-cs"/>
              </a:rPr>
              <a:t>Catheter-Associated Urinary Tract Infections score reduced gradually from 2011 to 2015. Notably, the deteriorated score on urinary tract infections reveals that health care organization did not put much emphasis on mitigating the disease.   </a:t>
            </a:r>
          </a:p>
          <a:p>
            <a:r>
              <a:rPr lang="en-US" sz="1200" kern="1200" dirty="0" smtClean="0">
                <a:solidFill>
                  <a:schemeClr val="tx1"/>
                </a:solidFill>
                <a:effectLst/>
                <a:latin typeface="+mn-lt"/>
                <a:ea typeface="+mn-ea"/>
                <a:cs typeface="+mn-cs"/>
              </a:rPr>
              <a:t>Surgical Site -Infection from abdominal hysterectomy score also improved through the period of examination. This illustration brings forth the conclusion that the healthcare facility had well-managed procedures for reducing intestinal hysterectomy infections.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3</a:t>
            </a:fld>
            <a:endParaRPr lang="en-US" dirty="0"/>
          </a:p>
        </p:txBody>
      </p:sp>
    </p:spTree>
    <p:extLst>
      <p:ext uri="{BB962C8B-B14F-4D97-AF65-F5344CB8AC3E}">
        <p14:creationId xmlns="" xmlns:p14="http://schemas.microsoft.com/office/powerpoint/2010/main" val="51000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score attached to surgical site infection from colony surgery reduced between the year 2011 and 2012; however, it attained an overall positive rating in 2015.</a:t>
            </a:r>
          </a:p>
          <a:p>
            <a:r>
              <a:rPr lang="en-US" sz="1200" kern="1200" dirty="0" smtClean="0">
                <a:solidFill>
                  <a:schemeClr val="tx1"/>
                </a:solidFill>
                <a:effectLst/>
                <a:latin typeface="+mn-lt"/>
                <a:ea typeface="+mn-ea"/>
                <a:cs typeface="+mn-cs"/>
              </a:rPr>
              <a:t>Central line-associated bloodstream infections score portrayed a very minimal positive change between 2013 and 2014. </a:t>
            </a:r>
          </a:p>
          <a:p>
            <a:r>
              <a:rPr lang="en-US" sz="1200" kern="1200" dirty="0" smtClean="0">
                <a:solidFill>
                  <a:schemeClr val="tx1"/>
                </a:solidFill>
                <a:effectLst/>
                <a:latin typeface="+mn-lt"/>
                <a:ea typeface="+mn-ea"/>
                <a:cs typeface="+mn-cs"/>
              </a:rPr>
              <a:t>The measure associated with Catheter-Associated Urinary Tract Infections has the most deteriorated score among the four tests.</a:t>
            </a:r>
          </a:p>
          <a:p>
            <a:r>
              <a:rPr lang="en-US" sz="1200" kern="1200" dirty="0" smtClean="0">
                <a:solidFill>
                  <a:schemeClr val="tx1"/>
                </a:solidFill>
                <a:effectLst/>
                <a:latin typeface="+mn-lt"/>
                <a:ea typeface="+mn-ea"/>
                <a:cs typeface="+mn-cs"/>
              </a:rPr>
              <a:t>Surgical Site- Infection from abdominal hysterectomy score did not portray significant change at first. However, it recorded the highest score among the four measures at the end of the examination period.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4</a:t>
            </a:fld>
            <a:endParaRPr lang="en-US" dirty="0"/>
          </a:p>
        </p:txBody>
      </p:sp>
    </p:spTree>
    <p:extLst>
      <p:ext uri="{BB962C8B-B14F-4D97-AF65-F5344CB8AC3E}">
        <p14:creationId xmlns="" xmlns:p14="http://schemas.microsoft.com/office/powerpoint/2010/main" val="2503952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Surgical Site -Infection from colony surgery, the quality measure is much better than the national benchmark. Both scores have no noticeable difference. However, both had a similar score in 2013.  </a:t>
            </a:r>
          </a:p>
          <a:p>
            <a:r>
              <a:rPr lang="en-US" sz="1200" kern="1200" dirty="0" smtClean="0">
                <a:solidFill>
                  <a:schemeClr val="tx1"/>
                </a:solidFill>
                <a:effectLst/>
                <a:latin typeface="+mn-lt"/>
                <a:ea typeface="+mn-ea"/>
                <a:cs typeface="+mn-cs"/>
              </a:rPr>
              <a:t>Central line-associated bloodstream infections measures do not show any difference between 2014 and 2015. However, the quality measure seems to be much better than the national benchmark in 2011 and 2012.</a:t>
            </a:r>
          </a:p>
          <a:p>
            <a:r>
              <a:rPr lang="en-US" sz="1200" kern="1200" dirty="0" smtClean="0">
                <a:solidFill>
                  <a:schemeClr val="tx1"/>
                </a:solidFill>
                <a:effectLst/>
                <a:latin typeface="+mn-lt"/>
                <a:ea typeface="+mn-ea"/>
                <a:cs typeface="+mn-cs"/>
              </a:rPr>
              <a:t>The national benchmark is better than quality measure in both 2014 and 2015. Both measures portrayed no difference in 2012. A quality measure is better than the national reference in 2011.</a:t>
            </a:r>
          </a:p>
          <a:p>
            <a:r>
              <a:rPr lang="en-US" sz="1200" kern="1200" dirty="0" smtClean="0">
                <a:solidFill>
                  <a:schemeClr val="tx1"/>
                </a:solidFill>
                <a:effectLst/>
                <a:latin typeface="+mn-lt"/>
                <a:ea typeface="+mn-ea"/>
                <a:cs typeface="+mn-cs"/>
              </a:rPr>
              <a:t>Quality measure in Surgical Site Infection from abdominal hysterectomy is much better than the national benchmark in both 2014 and 2015. Both measures show no difference in 2013 and 2014 and the benchmark measure is better than quality measure in 2011.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5</a:t>
            </a:fld>
            <a:endParaRPr lang="en-US" dirty="0"/>
          </a:p>
        </p:txBody>
      </p:sp>
    </p:spTree>
    <p:extLst>
      <p:ext uri="{BB962C8B-B14F-4D97-AF65-F5344CB8AC3E}">
        <p14:creationId xmlns="" xmlns:p14="http://schemas.microsoft.com/office/powerpoint/2010/main" val="2532326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Surgical Site- Infection from colon surgery which was conducted in 2013 is among the measures which I would prioritize since it records a considerable improvement from 0.174 to 2.219. The primary reason for putting more emphasis on the above test is that it marked a significant positive change which needs to be tracked to identify the strategies that were applied.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measure of Infection from an abdominal hysterectomy, which was conducted in 2015 is the second measure I would prioritize since it records the highest score. Notably, the test should be used to identify the procedures, strategies and equipment which were used to arrive at the score.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6</a:t>
            </a:fld>
            <a:endParaRPr lang="en-US" dirty="0"/>
          </a:p>
        </p:txBody>
      </p:sp>
    </p:spTree>
    <p:extLst>
      <p:ext uri="{BB962C8B-B14F-4D97-AF65-F5344CB8AC3E}">
        <p14:creationId xmlns="" xmlns:p14="http://schemas.microsoft.com/office/powerpoint/2010/main" val="94045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measure of Infections from colony surgery conducted in 2012 stands as the third priority because it has the lowest score yet is among crucial operations undertaken in nursing units. The above-illustrated measures raise many concerns since the surgery, due to its sensitivity,  requires to record the highest score yet is among the rules with the lowest performance. Central line-associated blood stream infections  </a:t>
            </a:r>
            <a:r>
              <a:rPr lang="en-US" sz="1200" kern="1200" baseline="0" dirty="0" smtClean="0">
                <a:solidFill>
                  <a:schemeClr val="tx1"/>
                </a:solidFill>
                <a:effectLst/>
                <a:latin typeface="+mn-lt"/>
                <a:ea typeface="+mn-ea"/>
                <a:cs typeface="+mn-cs"/>
              </a:rPr>
              <a:t> is worth to be prioritized since it obtained the highest benchmark score among the four measures. </a:t>
            </a:r>
            <a:r>
              <a:rPr lang="en-US" sz="1200" kern="1200" dirty="0" smtClean="0">
                <a:solidFill>
                  <a:schemeClr val="tx1"/>
                </a:solidFill>
                <a:effectLst/>
                <a:latin typeface="+mn-lt"/>
                <a:ea typeface="+mn-ea"/>
                <a:cs typeface="+mn-cs"/>
              </a:rPr>
              <a:t>Catheter-Associated Urinary Tract Infections see to have</a:t>
            </a:r>
            <a:r>
              <a:rPr lang="en-US" sz="1200" kern="1200" baseline="0" dirty="0" smtClean="0">
                <a:solidFill>
                  <a:schemeClr val="tx1"/>
                </a:solidFill>
                <a:effectLst/>
                <a:latin typeface="+mn-lt"/>
                <a:ea typeface="+mn-ea"/>
                <a:cs typeface="+mn-cs"/>
              </a:rPr>
              <a:t> the lowest score compared to other measures. As a result, it would be helpful to identify and resolve the issues related  to ever deteriorated score on in each year.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7</a:t>
            </a:fld>
            <a:endParaRPr lang="en-US" dirty="0"/>
          </a:p>
        </p:txBody>
      </p:sp>
    </p:spTree>
    <p:extLst>
      <p:ext uri="{BB962C8B-B14F-4D97-AF65-F5344CB8AC3E}">
        <p14:creationId xmlns="" xmlns:p14="http://schemas.microsoft.com/office/powerpoint/2010/main" val="3447144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quality improvement metric to be developed is assessing and analyzing the readmission rates among patients to identify the quality of services rendered. Care process can be measured with the help comprehensive data regarding readmission rates among the treated patients. High rates of readmission bring forth an illustration that the care processes are not appropriately managed. As a result, healthcare units will be required to put in place measures geared towards improving the rate of the stipulated regulations (</a:t>
            </a:r>
            <a:r>
              <a:rPr lang="en-US" dirty="0" smtClean="0"/>
              <a:t>DeVries,</a:t>
            </a:r>
            <a:r>
              <a:rPr lang="en-US" baseline="0" dirty="0" smtClean="0"/>
              <a:t> </a:t>
            </a:r>
            <a:r>
              <a:rPr lang="en-US" dirty="0" smtClean="0"/>
              <a:t> Sridhar,</a:t>
            </a:r>
            <a:r>
              <a:rPr lang="en-US" baseline="0" dirty="0" smtClean="0"/>
              <a:t> </a:t>
            </a:r>
            <a:r>
              <a:rPr lang="en-US" dirty="0" smtClean="0"/>
              <a:t>Hummel,</a:t>
            </a:r>
            <a:r>
              <a:rPr lang="en-US" baseline="0" dirty="0" smtClean="0"/>
              <a:t> </a:t>
            </a:r>
            <a:r>
              <a:rPr lang="en-US" dirty="0" smtClean="0"/>
              <a:t> Breidbart &amp; Barron,</a:t>
            </a:r>
            <a:r>
              <a:rPr lang="en-US" baseline="0" dirty="0" smtClean="0"/>
              <a:t> </a:t>
            </a:r>
            <a:r>
              <a:rPr lang="en-US" dirty="0" smtClean="0"/>
              <a:t>2012). </a:t>
            </a:r>
            <a:r>
              <a:rPr lang="en-US" sz="1200" kern="1200" dirty="0" smtClean="0">
                <a:solidFill>
                  <a:schemeClr val="tx1"/>
                </a:solidFill>
                <a:effectLst/>
                <a:latin typeface="+mn-lt"/>
                <a:ea typeface="+mn-ea"/>
                <a:cs typeface="+mn-cs"/>
              </a:rPr>
              <a:t>. Measuring outcome is yet another aspect that can be ascertained using well-organized information on a patient's readmission rates. </a:t>
            </a:r>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8</a:t>
            </a:fld>
            <a:endParaRPr lang="en-US" dirty="0"/>
          </a:p>
        </p:txBody>
      </p:sp>
    </p:spTree>
    <p:extLst>
      <p:ext uri="{BB962C8B-B14F-4D97-AF65-F5344CB8AC3E}">
        <p14:creationId xmlns="" xmlns:p14="http://schemas.microsoft.com/office/powerpoint/2010/main" val="919118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worth to note that healthcare units recording high levels of readmission rates do not focus more on providing patient-centred services. To this, healthcare administrators can utilize readmission rates information to boost the outcome of a nursing facility, hence improved quality. Again, patients experience can as well be examined using the selected metric (readmission rate) (</a:t>
            </a:r>
            <a:r>
              <a:rPr lang="en-US" dirty="0" smtClean="0"/>
              <a:t>Lazar,</a:t>
            </a:r>
            <a:r>
              <a:rPr lang="en-US" baseline="0" dirty="0" smtClean="0"/>
              <a:t> </a:t>
            </a:r>
            <a:r>
              <a:rPr lang="en-US" dirty="0" smtClean="0"/>
              <a:t>&amp; Regan,</a:t>
            </a:r>
            <a:r>
              <a:rPr lang="en-US" baseline="0" dirty="0" smtClean="0"/>
              <a:t> </a:t>
            </a:r>
            <a:r>
              <a:rPr lang="en-US" dirty="0" smtClean="0"/>
              <a:t>2013)</a:t>
            </a:r>
            <a:r>
              <a:rPr lang="en-US" sz="1200" kern="1200" dirty="0" smtClean="0">
                <a:solidFill>
                  <a:schemeClr val="tx1"/>
                </a:solidFill>
                <a:effectLst/>
                <a:latin typeface="+mn-lt"/>
                <a:ea typeface="+mn-ea"/>
                <a:cs typeface="+mn-cs"/>
              </a:rPr>
              <a:t>. In detailed form, high readmission rates will indicate that patients did not enjoy the treatment experience, and it is the high time for facilities to reshape its mode of operation. On the other hand, a low readmission rate shows that there was a provision of patient-centered services.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9</a:t>
            </a:fld>
            <a:endParaRPr lang="en-US" dirty="0"/>
          </a:p>
        </p:txBody>
      </p:sp>
    </p:spTree>
    <p:extLst>
      <p:ext uri="{BB962C8B-B14F-4D97-AF65-F5344CB8AC3E}">
        <p14:creationId xmlns="" xmlns:p14="http://schemas.microsoft.com/office/powerpoint/2010/main" val="47642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Various strategies can be implemented to monitor and reduce readmission rates. It is always worth for clinicians to put a close eye on patients to reduce the chance of being readmitted. This group may include patients with acute illness required close supervision from clinicians since some may lack the necessary capacity for following prescribed medication. Health care facilitators should also ensure that patients battling with language barrier are assisted in ensuring that the information they provide is in line with their illness( </a:t>
            </a:r>
            <a:r>
              <a:rPr lang="en-US" dirty="0" smtClean="0"/>
              <a:t>DeVries,</a:t>
            </a:r>
            <a:r>
              <a:rPr lang="en-US" baseline="0" dirty="0" smtClean="0"/>
              <a:t> </a:t>
            </a:r>
            <a:r>
              <a:rPr lang="en-US" dirty="0" smtClean="0"/>
              <a:t>Sridhar,</a:t>
            </a:r>
            <a:r>
              <a:rPr lang="en-US" baseline="0" dirty="0" smtClean="0"/>
              <a:t> </a:t>
            </a:r>
            <a:r>
              <a:rPr lang="en-US" dirty="0" smtClean="0"/>
              <a:t> Hummel, Breidbart</a:t>
            </a:r>
            <a:r>
              <a:rPr lang="en-US" baseline="0" dirty="0" smtClean="0"/>
              <a:t> </a:t>
            </a:r>
            <a:r>
              <a:rPr lang="en-US" dirty="0" smtClean="0"/>
              <a:t>&amp; Barron,</a:t>
            </a:r>
            <a:r>
              <a:rPr lang="en-US" baseline="0" dirty="0" smtClean="0"/>
              <a:t> </a:t>
            </a:r>
            <a:r>
              <a:rPr lang="en-US" dirty="0" smtClean="0"/>
              <a:t>2012). </a:t>
            </a:r>
            <a:r>
              <a:rPr lang="en-US" sz="1200" kern="1200" dirty="0" smtClean="0">
                <a:solidFill>
                  <a:schemeClr val="tx1"/>
                </a:solidFill>
                <a:effectLst/>
                <a:latin typeface="+mn-lt"/>
                <a:ea typeface="+mn-ea"/>
                <a:cs typeface="+mn-cs"/>
              </a:rPr>
              <a:t>. It is through helping the victims to air out their health conditions that healthcare providers will be able to offer patient-centered services.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10</a:t>
            </a:fld>
            <a:endParaRPr lang="en-US" dirty="0"/>
          </a:p>
        </p:txBody>
      </p:sp>
    </p:spTree>
    <p:extLst>
      <p:ext uri="{BB962C8B-B14F-4D97-AF65-F5344CB8AC3E}">
        <p14:creationId xmlns="" xmlns:p14="http://schemas.microsoft.com/office/powerpoint/2010/main" val="399068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Formation of incentives geared towards preventing readmission rate could as well help out in reducing the probability of a patient falling sick as a result of recently treated health condition. The initiative will require the creation of a collaborative environment</a:t>
            </a:r>
            <a:r>
              <a:rPr lang="en-US" sz="1200" kern="1200" baseline="0" dirty="0" smtClean="0">
                <a:solidFill>
                  <a:schemeClr val="tx1"/>
                </a:solidFill>
                <a:effectLst/>
                <a:latin typeface="+mn-lt"/>
                <a:ea typeface="+mn-ea"/>
                <a:cs typeface="+mn-cs"/>
              </a:rPr>
              <a:t> among</a:t>
            </a:r>
            <a:r>
              <a:rPr lang="en-US" sz="1200" kern="1200" dirty="0" smtClean="0">
                <a:solidFill>
                  <a:schemeClr val="tx1"/>
                </a:solidFill>
                <a:effectLst/>
                <a:latin typeface="+mn-lt"/>
                <a:ea typeface="+mn-ea"/>
                <a:cs typeface="+mn-cs"/>
              </a:rPr>
              <a:t> nurses, patients and program observers. Management of readmission rates can be enhanced through putting in a place a follow-up schedule to ensure that patients meet the threshold for prescribed medication (</a:t>
            </a:r>
            <a:r>
              <a:rPr lang="en-US" dirty="0" smtClean="0"/>
              <a:t>Epstein, Bogen,</a:t>
            </a:r>
            <a:r>
              <a:rPr lang="en-US" baseline="0" dirty="0" smtClean="0"/>
              <a:t> </a:t>
            </a:r>
            <a:r>
              <a:rPr lang="en-US" dirty="0" smtClean="0"/>
              <a:t> Dreyer, &amp; Thorpe,</a:t>
            </a:r>
            <a:r>
              <a:rPr lang="en-US" baseline="0" dirty="0" smtClean="0"/>
              <a:t> </a:t>
            </a:r>
            <a:r>
              <a:rPr lang="en-US" dirty="0" smtClean="0"/>
              <a:t>2017)</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11</a:t>
            </a:fld>
            <a:endParaRPr lang="en-US" dirty="0"/>
          </a:p>
        </p:txBody>
      </p:sp>
    </p:spTree>
    <p:extLst>
      <p:ext uri="{BB962C8B-B14F-4D97-AF65-F5344CB8AC3E}">
        <p14:creationId xmlns="" xmlns:p14="http://schemas.microsoft.com/office/powerpoint/2010/main" val="4261699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100BEA-00B4-41E3-8559-EB5507799318}" type="slidenum">
              <a:rPr lang="en-US" smtClean="0"/>
              <a:pPr/>
              <a:t>12</a:t>
            </a:fld>
            <a:endParaRPr lang="en-US" dirty="0"/>
          </a:p>
        </p:txBody>
      </p:sp>
    </p:spTree>
    <p:extLst>
      <p:ext uri="{BB962C8B-B14F-4D97-AF65-F5344CB8AC3E}">
        <p14:creationId xmlns="" xmlns:p14="http://schemas.microsoft.com/office/powerpoint/2010/main" val="347503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129908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672823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4075255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3587116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330278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730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98999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35168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99299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1960995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298859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AEB421-3D0C-405C-8CA0-29909D255E3C}" type="datetimeFigureOut">
              <a:rPr lang="en-US" smtClean="0"/>
              <a:pPr/>
              <a:t>5/21/2020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B82CB-CFCD-4DF2-8C05-04201D0F2710}" type="slidenum">
              <a:rPr lang="en-US" smtClean="0"/>
              <a:pPr/>
              <a:t>‹#›</a:t>
            </a:fld>
            <a:endParaRPr lang="en-US" dirty="0"/>
          </a:p>
        </p:txBody>
      </p:sp>
    </p:spTree>
    <p:extLst>
      <p:ext uri="{BB962C8B-B14F-4D97-AF65-F5344CB8AC3E}">
        <p14:creationId xmlns="" xmlns:p14="http://schemas.microsoft.com/office/powerpoint/2010/main" val="12538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65922"/>
            <a:ext cx="5382491" cy="844584"/>
          </a:xfrm>
        </p:spPr>
        <p:txBody>
          <a:bodyPr>
            <a:normAutofit/>
          </a:bodyPr>
          <a:lstStyle/>
          <a:p>
            <a:r>
              <a:rPr lang="en-US" sz="3600" i="1" dirty="0" smtClean="0"/>
              <a:t>Healthcare  Measures </a:t>
            </a:r>
            <a:endParaRPr lang="en-US" sz="3600" i="1" dirty="0"/>
          </a:p>
        </p:txBody>
      </p:sp>
      <p:sp>
        <p:nvSpPr>
          <p:cNvPr id="3" name="Subtitle 2"/>
          <p:cNvSpPr>
            <a:spLocks noGrp="1"/>
          </p:cNvSpPr>
          <p:nvPr>
            <p:ph type="subTitle" idx="1"/>
          </p:nvPr>
        </p:nvSpPr>
        <p:spPr>
          <a:xfrm>
            <a:off x="6887182" y="4299626"/>
            <a:ext cx="4014281" cy="1872574"/>
          </a:xfrm>
        </p:spPr>
        <p:txBody>
          <a:bodyPr>
            <a:normAutofit/>
          </a:bodyPr>
          <a:lstStyle/>
          <a:p>
            <a:r>
              <a:rPr lang="en-US" sz="3200" i="1" dirty="0" smtClean="0"/>
              <a:t>Measuring Health </a:t>
            </a:r>
            <a:r>
              <a:rPr lang="en-US" sz="3200" i="1" dirty="0"/>
              <a:t>Q</a:t>
            </a:r>
            <a:r>
              <a:rPr lang="en-US" sz="3200" i="1" dirty="0" smtClean="0"/>
              <a:t>uality </a:t>
            </a:r>
            <a:r>
              <a:rPr lang="en-US" sz="3200" i="1" dirty="0"/>
              <a:t>M</a:t>
            </a:r>
            <a:r>
              <a:rPr lang="en-US" sz="3200" i="1" dirty="0" smtClean="0"/>
              <a:t>easures </a:t>
            </a:r>
            <a:endParaRPr lang="en-US" sz="3200" i="1" dirty="0"/>
          </a:p>
        </p:txBody>
      </p:sp>
      <p:pic>
        <p:nvPicPr>
          <p:cNvPr id="4" name="Picture 3"/>
          <p:cNvPicPr>
            <a:picLocks noChangeAspect="1"/>
          </p:cNvPicPr>
          <p:nvPr/>
        </p:nvPicPr>
        <p:blipFill>
          <a:blip r:embed="rId2"/>
          <a:stretch>
            <a:fillRect/>
          </a:stretch>
        </p:blipFill>
        <p:spPr>
          <a:xfrm>
            <a:off x="5733137" y="-179998"/>
            <a:ext cx="6322370" cy="4207250"/>
          </a:xfrm>
          <a:prstGeom prst="rect">
            <a:avLst/>
          </a:prstGeom>
        </p:spPr>
      </p:pic>
    </p:spTree>
    <p:extLst>
      <p:ext uri="{BB962C8B-B14F-4D97-AF65-F5344CB8AC3E}">
        <p14:creationId xmlns="" xmlns:p14="http://schemas.microsoft.com/office/powerpoint/2010/main" val="4253098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Introduction </a:t>
            </a:r>
            <a:endParaRPr lang="en-US" sz="3200" b="1" dirty="0"/>
          </a:p>
        </p:txBody>
      </p:sp>
      <p:sp>
        <p:nvSpPr>
          <p:cNvPr id="3" name="Content Placeholder 2"/>
          <p:cNvSpPr>
            <a:spLocks noGrp="1"/>
          </p:cNvSpPr>
          <p:nvPr>
            <p:ph idx="1"/>
          </p:nvPr>
        </p:nvSpPr>
        <p:spPr>
          <a:xfrm>
            <a:off x="838200" y="1459149"/>
            <a:ext cx="6224081" cy="4717814"/>
          </a:xfrm>
        </p:spPr>
        <p:txBody>
          <a:bodyPr>
            <a:normAutofit lnSpcReduction="10000"/>
          </a:bodyPr>
          <a:lstStyle/>
          <a:p>
            <a:pPr lvl="1"/>
            <a:r>
              <a:rPr lang="en-US" dirty="0" smtClean="0"/>
              <a:t>Concerned about presentation of healthcare related infections </a:t>
            </a:r>
          </a:p>
          <a:p>
            <a:pPr lvl="1"/>
            <a:r>
              <a:rPr lang="en-US" dirty="0" smtClean="0"/>
              <a:t>The data is to be presented to healthcare stakeholders. </a:t>
            </a:r>
          </a:p>
          <a:p>
            <a:pPr lvl="1"/>
            <a:r>
              <a:rPr lang="en-US" dirty="0" smtClean="0"/>
              <a:t>Will be composed of four measures as follows; </a:t>
            </a:r>
          </a:p>
          <a:p>
            <a:pPr lvl="1"/>
            <a:r>
              <a:rPr lang="en-US" dirty="0"/>
              <a:t>Surgical Site Infection from colon surgery (SSI: </a:t>
            </a:r>
            <a:r>
              <a:rPr lang="en-US" dirty="0" smtClean="0"/>
              <a:t>Colon)</a:t>
            </a:r>
          </a:p>
          <a:p>
            <a:pPr lvl="1"/>
            <a:r>
              <a:rPr lang="en-US" dirty="0"/>
              <a:t>Central line-associated blood stream infections (</a:t>
            </a:r>
            <a:r>
              <a:rPr lang="en-US" dirty="0" smtClean="0"/>
              <a:t>CLABSI)</a:t>
            </a:r>
          </a:p>
          <a:p>
            <a:pPr lvl="1"/>
            <a:r>
              <a:rPr lang="en-US" dirty="0"/>
              <a:t>Catheter-Associated Urinary Tract Infections (CAUTI</a:t>
            </a:r>
            <a:r>
              <a:rPr lang="en-US" dirty="0" smtClean="0"/>
              <a:t>)</a:t>
            </a:r>
          </a:p>
          <a:p>
            <a:pPr lvl="1"/>
            <a:r>
              <a:rPr lang="en-US" dirty="0"/>
              <a:t>Surgical Site Infection from abdominal hysterectomy (SSI: Hysterectomy</a:t>
            </a:r>
          </a:p>
        </p:txBody>
      </p:sp>
      <p:pic>
        <p:nvPicPr>
          <p:cNvPr id="4" name="Picture 3"/>
          <p:cNvPicPr>
            <a:picLocks noChangeAspect="1"/>
          </p:cNvPicPr>
          <p:nvPr/>
        </p:nvPicPr>
        <p:blipFill>
          <a:blip r:embed="rId3"/>
          <a:stretch>
            <a:fillRect/>
          </a:stretch>
        </p:blipFill>
        <p:spPr>
          <a:xfrm>
            <a:off x="7524027" y="1027906"/>
            <a:ext cx="4499359" cy="2994119"/>
          </a:xfrm>
          <a:prstGeom prst="rect">
            <a:avLst/>
          </a:prstGeom>
        </p:spPr>
      </p:pic>
    </p:spTree>
    <p:extLst>
      <p:ext uri="{BB962C8B-B14F-4D97-AF65-F5344CB8AC3E}">
        <p14:creationId xmlns="" xmlns:p14="http://schemas.microsoft.com/office/powerpoint/2010/main" val="62683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Conclusions that can be drawn from quality measures </a:t>
            </a:r>
            <a:endParaRPr lang="en-US" sz="2800" b="1" dirty="0"/>
          </a:p>
        </p:txBody>
      </p:sp>
      <p:sp>
        <p:nvSpPr>
          <p:cNvPr id="3" name="Content Placeholder 2"/>
          <p:cNvSpPr>
            <a:spLocks noGrp="1"/>
          </p:cNvSpPr>
          <p:nvPr>
            <p:ph idx="1"/>
          </p:nvPr>
        </p:nvSpPr>
        <p:spPr>
          <a:xfrm>
            <a:off x="838200" y="1690688"/>
            <a:ext cx="5815519" cy="4486275"/>
          </a:xfrm>
        </p:spPr>
        <p:txBody>
          <a:bodyPr>
            <a:normAutofit fontScale="92500" lnSpcReduction="10000"/>
          </a:bodyPr>
          <a:lstStyle/>
          <a:p>
            <a:r>
              <a:rPr lang="en-US" dirty="0"/>
              <a:t>Surgical Site- Infection from colony surgery improved significantly from 2011 to </a:t>
            </a:r>
            <a:r>
              <a:rPr lang="en-US" dirty="0" smtClean="0"/>
              <a:t>2015</a:t>
            </a:r>
          </a:p>
          <a:p>
            <a:r>
              <a:rPr lang="en-US" dirty="0"/>
              <a:t>Central line-associated bloodstream infections also reduced over the examination </a:t>
            </a:r>
            <a:r>
              <a:rPr lang="en-US" dirty="0" smtClean="0"/>
              <a:t>period</a:t>
            </a:r>
          </a:p>
          <a:p>
            <a:r>
              <a:rPr lang="en-US" dirty="0" smtClean="0"/>
              <a:t>Associated </a:t>
            </a:r>
            <a:r>
              <a:rPr lang="en-US" dirty="0"/>
              <a:t>Urinary Tract Infections score reduced gradually from 2011 to </a:t>
            </a:r>
            <a:r>
              <a:rPr lang="en-US" dirty="0" smtClean="0"/>
              <a:t>2015</a:t>
            </a:r>
          </a:p>
          <a:p>
            <a:r>
              <a:rPr lang="en-US" dirty="0"/>
              <a:t>Infection from abdominal hysterectomy score also improved through the period of examination</a:t>
            </a:r>
          </a:p>
        </p:txBody>
      </p:sp>
      <p:pic>
        <p:nvPicPr>
          <p:cNvPr id="4" name="Picture 3"/>
          <p:cNvPicPr>
            <a:picLocks noChangeAspect="1"/>
          </p:cNvPicPr>
          <p:nvPr/>
        </p:nvPicPr>
        <p:blipFill>
          <a:blip r:embed="rId3"/>
          <a:stretch>
            <a:fillRect/>
          </a:stretch>
        </p:blipFill>
        <p:spPr>
          <a:xfrm>
            <a:off x="6455053" y="1690687"/>
            <a:ext cx="5596841" cy="3134231"/>
          </a:xfrm>
          <a:prstGeom prst="rect">
            <a:avLst/>
          </a:prstGeom>
        </p:spPr>
      </p:pic>
    </p:spTree>
    <p:extLst>
      <p:ext uri="{BB962C8B-B14F-4D97-AF65-F5344CB8AC3E}">
        <p14:creationId xmlns="" xmlns:p14="http://schemas.microsoft.com/office/powerpoint/2010/main" val="181886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Trends on each quality measure </a:t>
            </a:r>
            <a:endParaRPr lang="en-US" sz="3200" b="1" dirty="0"/>
          </a:p>
        </p:txBody>
      </p:sp>
      <p:sp>
        <p:nvSpPr>
          <p:cNvPr id="3" name="Content Placeholder 2"/>
          <p:cNvSpPr>
            <a:spLocks noGrp="1"/>
          </p:cNvSpPr>
          <p:nvPr>
            <p:ph idx="1"/>
          </p:nvPr>
        </p:nvSpPr>
        <p:spPr>
          <a:xfrm>
            <a:off x="838200" y="1690688"/>
            <a:ext cx="4998396" cy="4486275"/>
          </a:xfrm>
        </p:spPr>
        <p:txBody>
          <a:bodyPr>
            <a:normAutofit lnSpcReduction="10000"/>
          </a:bodyPr>
          <a:lstStyle/>
          <a:p>
            <a:r>
              <a:rPr lang="en-US" dirty="0"/>
              <a:t>colony surgery </a:t>
            </a:r>
            <a:r>
              <a:rPr lang="en-US" dirty="0" smtClean="0"/>
              <a:t>score reduced </a:t>
            </a:r>
            <a:r>
              <a:rPr lang="en-US" dirty="0"/>
              <a:t>between the year 2011 and </a:t>
            </a:r>
            <a:r>
              <a:rPr lang="en-US" dirty="0" smtClean="0"/>
              <a:t>2012</a:t>
            </a:r>
          </a:p>
          <a:p>
            <a:r>
              <a:rPr lang="en-US" dirty="0"/>
              <a:t>line-associated bloodstream infections score portrayed a very minimal positive change between 2013 and 2014. </a:t>
            </a:r>
            <a:endParaRPr lang="en-US" dirty="0" smtClean="0"/>
          </a:p>
          <a:p>
            <a:r>
              <a:rPr lang="en-US" dirty="0"/>
              <a:t>Infection from abdominal hysterectomy </a:t>
            </a:r>
            <a:r>
              <a:rPr lang="en-US" dirty="0" smtClean="0"/>
              <a:t>recorded the highest score across all the levels. </a:t>
            </a:r>
            <a:endParaRPr lang="en-US" dirty="0"/>
          </a:p>
        </p:txBody>
      </p:sp>
      <p:pic>
        <p:nvPicPr>
          <p:cNvPr id="4" name="Picture 3"/>
          <p:cNvPicPr>
            <a:picLocks noChangeAspect="1"/>
          </p:cNvPicPr>
          <p:nvPr/>
        </p:nvPicPr>
        <p:blipFill>
          <a:blip r:embed="rId3"/>
          <a:stretch>
            <a:fillRect/>
          </a:stretch>
        </p:blipFill>
        <p:spPr>
          <a:xfrm>
            <a:off x="6395523" y="1817615"/>
            <a:ext cx="5796477" cy="4341762"/>
          </a:xfrm>
          <a:prstGeom prst="rect">
            <a:avLst/>
          </a:prstGeom>
        </p:spPr>
      </p:pic>
    </p:spTree>
    <p:extLst>
      <p:ext uri="{BB962C8B-B14F-4D97-AF65-F5344CB8AC3E}">
        <p14:creationId xmlns="" xmlns:p14="http://schemas.microsoft.com/office/powerpoint/2010/main" val="228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Comparing the four measures</a:t>
            </a:r>
            <a:endParaRPr lang="en-US" sz="2800" b="1" dirty="0"/>
          </a:p>
        </p:txBody>
      </p:sp>
      <p:sp>
        <p:nvSpPr>
          <p:cNvPr id="3" name="Content Placeholder 2"/>
          <p:cNvSpPr>
            <a:spLocks noGrp="1"/>
          </p:cNvSpPr>
          <p:nvPr>
            <p:ph idx="1"/>
          </p:nvPr>
        </p:nvSpPr>
        <p:spPr>
          <a:xfrm>
            <a:off x="838200" y="1167319"/>
            <a:ext cx="5932251" cy="5009644"/>
          </a:xfrm>
        </p:spPr>
        <p:txBody>
          <a:bodyPr>
            <a:normAutofit lnSpcReduction="10000"/>
          </a:bodyPr>
          <a:lstStyle/>
          <a:p>
            <a:r>
              <a:rPr lang="en-US" dirty="0" smtClean="0"/>
              <a:t>In  </a:t>
            </a:r>
            <a:r>
              <a:rPr lang="en-US" dirty="0"/>
              <a:t>Infection from colony </a:t>
            </a:r>
            <a:r>
              <a:rPr lang="en-US" dirty="0" smtClean="0"/>
              <a:t>surgery </a:t>
            </a:r>
            <a:r>
              <a:rPr lang="en-US" dirty="0"/>
              <a:t>quality measure is much better than the national </a:t>
            </a:r>
            <a:r>
              <a:rPr lang="en-US" dirty="0" smtClean="0"/>
              <a:t>benchmark. </a:t>
            </a:r>
          </a:p>
          <a:p>
            <a:r>
              <a:rPr lang="en-US" dirty="0" smtClean="0"/>
              <a:t>In associated </a:t>
            </a:r>
            <a:r>
              <a:rPr lang="en-US" dirty="0"/>
              <a:t>bloodstream </a:t>
            </a:r>
            <a:r>
              <a:rPr lang="en-US" dirty="0" smtClean="0"/>
              <a:t>infections, </a:t>
            </a:r>
            <a:r>
              <a:rPr lang="en-US" dirty="0"/>
              <a:t>line-associated bloodstream infections measures do not show any difference between 2014 and </a:t>
            </a:r>
            <a:r>
              <a:rPr lang="en-US" dirty="0" smtClean="0"/>
              <a:t>2015.</a:t>
            </a:r>
          </a:p>
          <a:p>
            <a:r>
              <a:rPr lang="en-US" dirty="0"/>
              <a:t>The national benchmark is better than quality measure in both 2014 and </a:t>
            </a:r>
            <a:r>
              <a:rPr lang="en-US" dirty="0" smtClean="0"/>
              <a:t>2015</a:t>
            </a:r>
          </a:p>
          <a:p>
            <a:r>
              <a:rPr lang="en-US" dirty="0"/>
              <a:t>abdominal hysterectomy is much better than the national benchmark in both 2014 and 2015</a:t>
            </a:r>
          </a:p>
        </p:txBody>
      </p:sp>
      <p:pic>
        <p:nvPicPr>
          <p:cNvPr id="4" name="Picture 3"/>
          <p:cNvPicPr>
            <a:picLocks noChangeAspect="1"/>
          </p:cNvPicPr>
          <p:nvPr/>
        </p:nvPicPr>
        <p:blipFill>
          <a:blip r:embed="rId3"/>
          <a:stretch>
            <a:fillRect/>
          </a:stretch>
        </p:blipFill>
        <p:spPr>
          <a:xfrm>
            <a:off x="6770451" y="1441130"/>
            <a:ext cx="5400643" cy="4045269"/>
          </a:xfrm>
          <a:prstGeom prst="rect">
            <a:avLst/>
          </a:prstGeom>
        </p:spPr>
      </p:pic>
    </p:spTree>
    <p:extLst>
      <p:ext uri="{BB962C8B-B14F-4D97-AF65-F5344CB8AC3E}">
        <p14:creationId xmlns="" xmlns:p14="http://schemas.microsoft.com/office/powerpoint/2010/main" val="669960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Measures to be prioritized </a:t>
            </a:r>
            <a:endParaRPr lang="en-US" sz="3200" b="1" dirty="0"/>
          </a:p>
        </p:txBody>
      </p:sp>
      <p:sp>
        <p:nvSpPr>
          <p:cNvPr id="3" name="Content Placeholder 2"/>
          <p:cNvSpPr>
            <a:spLocks noGrp="1"/>
          </p:cNvSpPr>
          <p:nvPr>
            <p:ph idx="1"/>
          </p:nvPr>
        </p:nvSpPr>
        <p:spPr>
          <a:xfrm>
            <a:off x="838200" y="2237361"/>
            <a:ext cx="6768830" cy="3939601"/>
          </a:xfrm>
        </p:spPr>
        <p:txBody>
          <a:bodyPr/>
          <a:lstStyle/>
          <a:p>
            <a:r>
              <a:rPr lang="en-US" dirty="0"/>
              <a:t>Infection from colon surgery which was conducted in </a:t>
            </a:r>
            <a:r>
              <a:rPr lang="en-US" dirty="0" smtClean="0"/>
              <a:t>2013</a:t>
            </a:r>
          </a:p>
          <a:p>
            <a:r>
              <a:rPr lang="en-US" dirty="0" smtClean="0"/>
              <a:t>The 2013 measure portrayed the highest positive change </a:t>
            </a:r>
          </a:p>
          <a:p>
            <a:r>
              <a:rPr lang="en-US" dirty="0"/>
              <a:t>an abdominal hysterectomy, which was conducted in </a:t>
            </a:r>
            <a:r>
              <a:rPr lang="en-US" dirty="0" smtClean="0"/>
              <a:t>2015</a:t>
            </a:r>
          </a:p>
          <a:p>
            <a:r>
              <a:rPr lang="en-US" dirty="0" smtClean="0"/>
              <a:t>The 2005 recorded the highest score among the four measures.   </a:t>
            </a:r>
            <a:endParaRPr lang="en-US" dirty="0"/>
          </a:p>
        </p:txBody>
      </p:sp>
      <p:pic>
        <p:nvPicPr>
          <p:cNvPr id="4" name="Picture 3"/>
          <p:cNvPicPr>
            <a:picLocks noChangeAspect="1"/>
          </p:cNvPicPr>
          <p:nvPr/>
        </p:nvPicPr>
        <p:blipFill>
          <a:blip r:embed="rId3"/>
          <a:stretch>
            <a:fillRect/>
          </a:stretch>
        </p:blipFill>
        <p:spPr>
          <a:xfrm>
            <a:off x="7114559" y="1964987"/>
            <a:ext cx="4648546" cy="3093396"/>
          </a:xfrm>
          <a:prstGeom prst="rect">
            <a:avLst/>
          </a:prstGeom>
        </p:spPr>
      </p:pic>
    </p:spTree>
    <p:extLst>
      <p:ext uri="{BB962C8B-B14F-4D97-AF65-F5344CB8AC3E}">
        <p14:creationId xmlns="" xmlns:p14="http://schemas.microsoft.com/office/powerpoint/2010/main" val="3769151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Continuation of measures to be prioritized </a:t>
            </a:r>
            <a:endParaRPr lang="en-US" sz="3200" b="1" dirty="0"/>
          </a:p>
        </p:txBody>
      </p:sp>
      <p:sp>
        <p:nvSpPr>
          <p:cNvPr id="3" name="Content Placeholder 2"/>
          <p:cNvSpPr>
            <a:spLocks noGrp="1"/>
          </p:cNvSpPr>
          <p:nvPr>
            <p:ph idx="1"/>
          </p:nvPr>
        </p:nvSpPr>
        <p:spPr>
          <a:xfrm>
            <a:off x="838200" y="1828799"/>
            <a:ext cx="6165715" cy="4348163"/>
          </a:xfrm>
        </p:spPr>
        <p:txBody>
          <a:bodyPr/>
          <a:lstStyle/>
          <a:p>
            <a:r>
              <a:rPr lang="en-US" dirty="0"/>
              <a:t>Infections from colony surgery conducted in </a:t>
            </a:r>
            <a:r>
              <a:rPr lang="en-US" dirty="0" smtClean="0"/>
              <a:t>2012</a:t>
            </a:r>
          </a:p>
          <a:p>
            <a:r>
              <a:rPr lang="en-US" dirty="0"/>
              <a:t>Central line-associated blood stream infections </a:t>
            </a:r>
            <a:r>
              <a:rPr lang="en-US" dirty="0" smtClean="0"/>
              <a:t> conducted in 2013</a:t>
            </a:r>
          </a:p>
          <a:p>
            <a:r>
              <a:rPr lang="en-US" dirty="0"/>
              <a:t>Catheter-Associated Urinary Tract Infections </a:t>
            </a:r>
            <a:r>
              <a:rPr lang="en-US" dirty="0" smtClean="0"/>
              <a:t> conducted in 2011, 2012, 2013 and 2015.  </a:t>
            </a:r>
            <a:endParaRPr lang="en-US" dirty="0"/>
          </a:p>
        </p:txBody>
      </p:sp>
      <p:pic>
        <p:nvPicPr>
          <p:cNvPr id="5" name="Picture 4"/>
          <p:cNvPicPr>
            <a:picLocks noChangeAspect="1"/>
          </p:cNvPicPr>
          <p:nvPr/>
        </p:nvPicPr>
        <p:blipFill>
          <a:blip r:embed="rId3"/>
          <a:stretch>
            <a:fillRect/>
          </a:stretch>
        </p:blipFill>
        <p:spPr>
          <a:xfrm>
            <a:off x="6923196" y="1331777"/>
            <a:ext cx="5132313" cy="3415321"/>
          </a:xfrm>
          <a:prstGeom prst="rect">
            <a:avLst/>
          </a:prstGeom>
        </p:spPr>
      </p:pic>
    </p:spTree>
    <p:extLst>
      <p:ext uri="{BB962C8B-B14F-4D97-AF65-F5344CB8AC3E}">
        <p14:creationId xmlns="" xmlns:p14="http://schemas.microsoft.com/office/powerpoint/2010/main" val="461884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Development of quality metric </a:t>
            </a:r>
            <a:endParaRPr lang="en-US" sz="3200" b="1" dirty="0"/>
          </a:p>
        </p:txBody>
      </p:sp>
      <p:sp>
        <p:nvSpPr>
          <p:cNvPr id="3" name="Content Placeholder 2"/>
          <p:cNvSpPr>
            <a:spLocks noGrp="1"/>
          </p:cNvSpPr>
          <p:nvPr>
            <p:ph idx="1"/>
          </p:nvPr>
        </p:nvSpPr>
        <p:spPr>
          <a:xfrm>
            <a:off x="838200" y="1690688"/>
            <a:ext cx="6360268" cy="4486275"/>
          </a:xfrm>
        </p:spPr>
        <p:txBody>
          <a:bodyPr/>
          <a:lstStyle/>
          <a:p>
            <a:r>
              <a:rPr lang="en-US" dirty="0" smtClean="0"/>
              <a:t>The metric to be analyzed is </a:t>
            </a:r>
            <a:r>
              <a:rPr lang="en-US" dirty="0"/>
              <a:t>readmission rates among </a:t>
            </a:r>
            <a:r>
              <a:rPr lang="en-US" dirty="0" smtClean="0"/>
              <a:t>patients</a:t>
            </a:r>
          </a:p>
          <a:p>
            <a:r>
              <a:rPr lang="en-US" dirty="0" smtClean="0"/>
              <a:t>Measured using </a:t>
            </a:r>
            <a:r>
              <a:rPr lang="en-US" dirty="0"/>
              <a:t>comprehensive data regarding readmission rates among the treated patients</a:t>
            </a:r>
            <a:r>
              <a:rPr lang="en-US" dirty="0" smtClean="0"/>
              <a:t>  </a:t>
            </a:r>
          </a:p>
          <a:p>
            <a:r>
              <a:rPr lang="en-US" dirty="0" smtClean="0"/>
              <a:t>Readmission rates can be minimized through maximizing output</a:t>
            </a:r>
          </a:p>
          <a:p>
            <a:r>
              <a:rPr lang="en-US" dirty="0" smtClean="0"/>
              <a:t>Adherence to stipulated regulations leads less readmission rates  </a:t>
            </a:r>
            <a:endParaRPr lang="en-US" dirty="0"/>
          </a:p>
        </p:txBody>
      </p:sp>
      <p:pic>
        <p:nvPicPr>
          <p:cNvPr id="4" name="Picture 3"/>
          <p:cNvPicPr>
            <a:picLocks noChangeAspect="1"/>
          </p:cNvPicPr>
          <p:nvPr/>
        </p:nvPicPr>
        <p:blipFill>
          <a:blip r:embed="rId3"/>
          <a:stretch>
            <a:fillRect/>
          </a:stretch>
        </p:blipFill>
        <p:spPr>
          <a:xfrm>
            <a:off x="7439879" y="1690688"/>
            <a:ext cx="4518354" cy="3006759"/>
          </a:xfrm>
          <a:prstGeom prst="rect">
            <a:avLst/>
          </a:prstGeom>
        </p:spPr>
      </p:pic>
    </p:spTree>
    <p:extLst>
      <p:ext uri="{BB962C8B-B14F-4D97-AF65-F5344CB8AC3E}">
        <p14:creationId xmlns="" xmlns:p14="http://schemas.microsoft.com/office/powerpoint/2010/main" val="2793839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Continuation of  development of quality metric </a:t>
            </a:r>
            <a:endParaRPr lang="en-US" sz="3200" dirty="0"/>
          </a:p>
        </p:txBody>
      </p:sp>
      <p:sp>
        <p:nvSpPr>
          <p:cNvPr id="3" name="Content Placeholder 2"/>
          <p:cNvSpPr>
            <a:spLocks noGrp="1"/>
          </p:cNvSpPr>
          <p:nvPr>
            <p:ph idx="1"/>
          </p:nvPr>
        </p:nvSpPr>
        <p:spPr>
          <a:xfrm>
            <a:off x="838200" y="2101173"/>
            <a:ext cx="5912796" cy="4075789"/>
          </a:xfrm>
        </p:spPr>
        <p:txBody>
          <a:bodyPr/>
          <a:lstStyle/>
          <a:p>
            <a:r>
              <a:rPr lang="en-US" dirty="0" smtClean="0"/>
              <a:t>Focusing more on providing patient-centered services </a:t>
            </a:r>
          </a:p>
          <a:p>
            <a:r>
              <a:rPr lang="en-US" dirty="0" smtClean="0"/>
              <a:t>Ensuring that patients experience is exceptional</a:t>
            </a:r>
          </a:p>
          <a:p>
            <a:r>
              <a:rPr lang="en-US" dirty="0" smtClean="0"/>
              <a:t>Low readmission rates that there was provision of patient centered services</a:t>
            </a:r>
          </a:p>
          <a:p>
            <a:r>
              <a:rPr lang="en-US" dirty="0" smtClean="0"/>
              <a:t>High readmission rates suggest show absence of patients centered services   </a:t>
            </a:r>
            <a:endParaRPr lang="en-US" dirty="0"/>
          </a:p>
        </p:txBody>
      </p:sp>
      <p:pic>
        <p:nvPicPr>
          <p:cNvPr id="4" name="Picture 3"/>
          <p:cNvPicPr>
            <a:picLocks noChangeAspect="1"/>
          </p:cNvPicPr>
          <p:nvPr/>
        </p:nvPicPr>
        <p:blipFill>
          <a:blip r:embed="rId3"/>
          <a:stretch>
            <a:fillRect/>
          </a:stretch>
        </p:blipFill>
        <p:spPr>
          <a:xfrm>
            <a:off x="7062668" y="1356955"/>
            <a:ext cx="4951497" cy="2782112"/>
          </a:xfrm>
          <a:prstGeom prst="rect">
            <a:avLst/>
          </a:prstGeom>
        </p:spPr>
      </p:pic>
    </p:spTree>
    <p:extLst>
      <p:ext uri="{BB962C8B-B14F-4D97-AF65-F5344CB8AC3E}">
        <p14:creationId xmlns="" xmlns:p14="http://schemas.microsoft.com/office/powerpoint/2010/main" val="2821688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Monitoring of the metric </a:t>
            </a:r>
            <a:endParaRPr lang="en-US" sz="2800" b="1" dirty="0"/>
          </a:p>
        </p:txBody>
      </p:sp>
      <p:sp>
        <p:nvSpPr>
          <p:cNvPr id="3" name="Content Placeholder 2"/>
          <p:cNvSpPr>
            <a:spLocks noGrp="1"/>
          </p:cNvSpPr>
          <p:nvPr>
            <p:ph idx="1"/>
          </p:nvPr>
        </p:nvSpPr>
        <p:spPr>
          <a:xfrm>
            <a:off x="838200" y="1690688"/>
            <a:ext cx="6048983" cy="4486275"/>
          </a:xfrm>
        </p:spPr>
        <p:txBody>
          <a:bodyPr/>
          <a:lstStyle/>
          <a:p>
            <a:r>
              <a:rPr lang="en-US" dirty="0" smtClean="0"/>
              <a:t>There are various strategies for monitoring and reducing readmission rates.</a:t>
            </a:r>
          </a:p>
          <a:p>
            <a:r>
              <a:rPr lang="en-US" dirty="0" smtClean="0"/>
              <a:t>Putting a </a:t>
            </a:r>
            <a:r>
              <a:rPr lang="en-US" dirty="0"/>
              <a:t>close eye on patients</a:t>
            </a:r>
            <a:r>
              <a:rPr lang="en-US" dirty="0" smtClean="0"/>
              <a:t> </a:t>
            </a:r>
          </a:p>
          <a:p>
            <a:r>
              <a:rPr lang="en-US" dirty="0" smtClean="0"/>
              <a:t>Focusing on close supervision </a:t>
            </a:r>
          </a:p>
          <a:p>
            <a:r>
              <a:rPr lang="en-US" dirty="0" smtClean="0"/>
              <a:t>Addressing issues related to language barrier</a:t>
            </a:r>
          </a:p>
          <a:p>
            <a:endParaRPr lang="en-US" dirty="0"/>
          </a:p>
        </p:txBody>
      </p:sp>
      <p:pic>
        <p:nvPicPr>
          <p:cNvPr id="4" name="Picture 3"/>
          <p:cNvPicPr>
            <a:picLocks noChangeAspect="1"/>
          </p:cNvPicPr>
          <p:nvPr/>
        </p:nvPicPr>
        <p:blipFill>
          <a:blip r:embed="rId3"/>
          <a:stretch>
            <a:fillRect/>
          </a:stretch>
        </p:blipFill>
        <p:spPr>
          <a:xfrm>
            <a:off x="6627845" y="1826876"/>
            <a:ext cx="5564155" cy="2764580"/>
          </a:xfrm>
          <a:prstGeom prst="rect">
            <a:avLst/>
          </a:prstGeom>
        </p:spPr>
      </p:pic>
    </p:spTree>
    <p:extLst>
      <p:ext uri="{BB962C8B-B14F-4D97-AF65-F5344CB8AC3E}">
        <p14:creationId xmlns="" xmlns:p14="http://schemas.microsoft.com/office/powerpoint/2010/main" val="4213797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Continuation of Monitoring of the metric </a:t>
            </a:r>
            <a:endParaRPr lang="en-US" sz="3200" b="1" dirty="0"/>
          </a:p>
        </p:txBody>
      </p:sp>
      <p:sp>
        <p:nvSpPr>
          <p:cNvPr id="3" name="Content Placeholder 2"/>
          <p:cNvSpPr>
            <a:spLocks noGrp="1"/>
          </p:cNvSpPr>
          <p:nvPr>
            <p:ph idx="1"/>
          </p:nvPr>
        </p:nvSpPr>
        <p:spPr>
          <a:xfrm>
            <a:off x="838200" y="1848255"/>
            <a:ext cx="4978940" cy="4328708"/>
          </a:xfrm>
        </p:spPr>
        <p:txBody>
          <a:bodyPr>
            <a:normAutofit fontScale="92500"/>
          </a:bodyPr>
          <a:lstStyle/>
          <a:p>
            <a:r>
              <a:rPr lang="en-US" dirty="0"/>
              <a:t>Formation of incentives geared towards preventing readmission </a:t>
            </a:r>
            <a:r>
              <a:rPr lang="en-US" dirty="0" smtClean="0"/>
              <a:t>rate</a:t>
            </a:r>
          </a:p>
          <a:p>
            <a:r>
              <a:rPr lang="en-US" dirty="0"/>
              <a:t>creation of a collaborative </a:t>
            </a:r>
            <a:r>
              <a:rPr lang="en-US" dirty="0" smtClean="0"/>
              <a:t>environment among  </a:t>
            </a:r>
            <a:r>
              <a:rPr lang="en-US" dirty="0"/>
              <a:t>nurse, patients and program </a:t>
            </a:r>
            <a:r>
              <a:rPr lang="en-US" dirty="0" smtClean="0"/>
              <a:t>observers</a:t>
            </a:r>
          </a:p>
          <a:p>
            <a:r>
              <a:rPr lang="en-US" dirty="0"/>
              <a:t>putting in a place a follow-up </a:t>
            </a:r>
            <a:r>
              <a:rPr lang="en-US" dirty="0" smtClean="0"/>
              <a:t>schedule for patients </a:t>
            </a:r>
          </a:p>
          <a:p>
            <a:endParaRPr lang="en-US" dirty="0" smtClean="0"/>
          </a:p>
          <a:p>
            <a:pPr marL="0" indent="0">
              <a:buNone/>
            </a:pPr>
            <a:r>
              <a:rPr lang="en-US" dirty="0" smtClean="0"/>
              <a:t> </a:t>
            </a:r>
          </a:p>
          <a:p>
            <a:endParaRPr lang="en-US" dirty="0"/>
          </a:p>
        </p:txBody>
      </p:sp>
      <p:pic>
        <p:nvPicPr>
          <p:cNvPr id="4" name="Picture 3"/>
          <p:cNvPicPr>
            <a:picLocks noChangeAspect="1"/>
          </p:cNvPicPr>
          <p:nvPr/>
        </p:nvPicPr>
        <p:blipFill>
          <a:blip r:embed="rId3"/>
          <a:stretch>
            <a:fillRect/>
          </a:stretch>
        </p:blipFill>
        <p:spPr>
          <a:xfrm>
            <a:off x="5920343" y="1409598"/>
            <a:ext cx="5629328" cy="3746062"/>
          </a:xfrm>
          <a:prstGeom prst="rect">
            <a:avLst/>
          </a:prstGeom>
        </p:spPr>
      </p:pic>
    </p:spTree>
    <p:extLst>
      <p:ext uri="{BB962C8B-B14F-4D97-AF65-F5344CB8AC3E}">
        <p14:creationId xmlns="" xmlns:p14="http://schemas.microsoft.com/office/powerpoint/2010/main" val="281962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References </a:t>
            </a:r>
            <a:endParaRPr lang="en-US" sz="3200" dirty="0"/>
          </a:p>
        </p:txBody>
      </p:sp>
      <p:sp>
        <p:nvSpPr>
          <p:cNvPr id="3" name="Content Placeholder 2"/>
          <p:cNvSpPr>
            <a:spLocks noGrp="1"/>
          </p:cNvSpPr>
          <p:nvPr>
            <p:ph idx="1"/>
          </p:nvPr>
        </p:nvSpPr>
        <p:spPr>
          <a:xfrm>
            <a:off x="838200" y="1513898"/>
            <a:ext cx="10515600" cy="4351338"/>
          </a:xfrm>
        </p:spPr>
        <p:txBody>
          <a:bodyPr/>
          <a:lstStyle/>
          <a:p>
            <a:pPr>
              <a:buNone/>
            </a:pPr>
            <a:endParaRPr lang="en-US" dirty="0" smtClean="0"/>
          </a:p>
          <a:p>
            <a:r>
              <a:rPr lang="en-US" dirty="0" smtClean="0"/>
              <a:t>DeVries</a:t>
            </a:r>
            <a:r>
              <a:rPr lang="en-US" dirty="0"/>
              <a:t>, A., Li, C. H., Sridhar, G., Hummel, J. R., Breidbart, S., &amp; Barron, J. J. (2012). Impact of medical homes on quality, healthcare utilization, and costs. </a:t>
            </a:r>
            <a:r>
              <a:rPr lang="en-US" i="1" dirty="0"/>
              <a:t>The American journal of managed care</a:t>
            </a:r>
            <a:r>
              <a:rPr lang="en-US" dirty="0"/>
              <a:t>, </a:t>
            </a:r>
            <a:r>
              <a:rPr lang="en-US" i="1" dirty="0"/>
              <a:t>18</a:t>
            </a:r>
            <a:r>
              <a:rPr lang="en-US" dirty="0"/>
              <a:t>(9), 534-544</a:t>
            </a:r>
            <a:r>
              <a:rPr lang="en-US" dirty="0" smtClean="0"/>
              <a:t>.</a:t>
            </a:r>
          </a:p>
          <a:p>
            <a:r>
              <a:rPr lang="en-US" dirty="0" smtClean="0"/>
              <a:t>Epstein, A. M., Bogen, J., Dreyer, P., &amp; Thorpe, K. E. (2017). Trends in length of stay and rates of readmission in Massachusetts: implications for monitoring quality of care. </a:t>
            </a:r>
            <a:r>
              <a:rPr lang="en-US" i="1" smtClean="0"/>
              <a:t>Inquiry</a:t>
            </a:r>
            <a:r>
              <a:rPr lang="en-US" smtClean="0"/>
              <a:t>, 19-28</a:t>
            </a:r>
            <a:endParaRPr lang="en-US" dirty="0" smtClean="0"/>
          </a:p>
          <a:p>
            <a:r>
              <a:rPr lang="en-US" dirty="0"/>
              <a:t>Lazar, E. J., Fleischut, P., &amp; Regan, B. K. (2013). Quality measurement in healthcare. </a:t>
            </a:r>
            <a:r>
              <a:rPr lang="en-US" i="1" dirty="0"/>
              <a:t>Annual review of medicine</a:t>
            </a:r>
            <a:r>
              <a:rPr lang="en-US" dirty="0"/>
              <a:t>, </a:t>
            </a:r>
            <a:r>
              <a:rPr lang="en-US" i="1" dirty="0"/>
              <a:t>64</a:t>
            </a:r>
            <a:r>
              <a:rPr lang="en-US" dirty="0"/>
              <a:t>, 485-496.</a:t>
            </a:r>
          </a:p>
        </p:txBody>
      </p:sp>
    </p:spTree>
    <p:extLst>
      <p:ext uri="{BB962C8B-B14F-4D97-AF65-F5344CB8AC3E}">
        <p14:creationId xmlns="" xmlns:p14="http://schemas.microsoft.com/office/powerpoint/2010/main" val="498071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1696</Words>
  <Application>Microsoft Office PowerPoint</Application>
  <PresentationFormat>Custom</PresentationFormat>
  <Paragraphs>98</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Healthcare  Measures </vt:lpstr>
      <vt:lpstr>Introduction </vt:lpstr>
      <vt:lpstr>Conclusions that can be drawn from quality measures </vt:lpstr>
      <vt:lpstr>Trends on each quality measure </vt:lpstr>
      <vt:lpstr>Comparing the four measures</vt:lpstr>
      <vt:lpstr>Measures to be prioritized </vt:lpstr>
      <vt:lpstr>Continuation of measures to be prioritized </vt:lpstr>
      <vt:lpstr>Development of quality metric </vt:lpstr>
      <vt:lpstr>Continuation of  development of quality metric </vt:lpstr>
      <vt:lpstr>Monitoring of the metric </vt:lpstr>
      <vt:lpstr>Continuation of Monitoring of the metric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Measures</dc:title>
  <dc:creator>ELOHIM</dc:creator>
  <cp:lastModifiedBy>ADM</cp:lastModifiedBy>
  <cp:revision>16</cp:revision>
  <dcterms:created xsi:type="dcterms:W3CDTF">2020-05-20T21:45:51Z</dcterms:created>
  <dcterms:modified xsi:type="dcterms:W3CDTF">2020-05-20T23:50:04Z</dcterms:modified>
</cp:coreProperties>
</file>